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x="18288000" cy="10287000"/>
  <p:notesSz cx="6858000" cy="9144000"/>
  <p:embeddedFontLst>
    <p:embeddedFont>
      <p:font typeface="Antonio Bold" charset="1" panose="02000803000000000000"/>
      <p:regular r:id="rId14"/>
    </p:embeddedFont>
    <p:embeddedFont>
      <p:font typeface="Open Sauce" charset="1" panose="00000500000000000000"/>
      <p:regular r:id="rId15"/>
    </p:embeddedFont>
    <p:embeddedFont>
      <p:font typeface="Antonio" charset="1" panose="0200050300000000000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png" Type="http://schemas.openxmlformats.org/officeDocument/2006/relationships/image"/><Relationship Id="rId4" Target="../media/image9.png" Type="http://schemas.openxmlformats.org/officeDocument/2006/relationships/image"/><Relationship Id="rId5" Target="../media/image6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6.png" Type="http://schemas.openxmlformats.org/officeDocument/2006/relationships/image"/><Relationship Id="rId4" Target="../media/image11.png" Type="http://schemas.openxmlformats.org/officeDocument/2006/relationships/image"/><Relationship Id="rId5" Target="../media/image12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6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jpeg" Type="http://schemas.openxmlformats.org/officeDocument/2006/relationships/image"/><Relationship Id="rId3" Target="../media/image15.jpeg" Type="http://schemas.openxmlformats.org/officeDocument/2006/relationships/image"/><Relationship Id="rId4" Target="../media/image6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188304" y="-1513365"/>
            <a:ext cx="13313729" cy="13313729"/>
            <a:chOff x="0" y="0"/>
            <a:chExt cx="6350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FB810"/>
            </a:solidFill>
          </p:spPr>
        </p:sp>
      </p:grpSp>
      <p:grpSp>
        <p:nvGrpSpPr>
          <p:cNvPr name="Group 4" id="4"/>
          <p:cNvGrpSpPr/>
          <p:nvPr/>
        </p:nvGrpSpPr>
        <p:grpSpPr>
          <a:xfrm rot="-3270436">
            <a:off x="9315878" y="102642"/>
            <a:ext cx="12098771" cy="6654453"/>
            <a:chOff x="0" y="0"/>
            <a:chExt cx="4060919" cy="223354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19050" y="19050"/>
              <a:ext cx="4022947" cy="2195449"/>
            </a:xfrm>
            <a:custGeom>
              <a:avLst/>
              <a:gdLst/>
              <a:ahLst/>
              <a:cxnLst/>
              <a:rect r="r" b="b" t="t" l="l"/>
              <a:pathLst>
                <a:path h="2195449" w="4022947">
                  <a:moveTo>
                    <a:pt x="2925031" y="2195449"/>
                  </a:moveTo>
                  <a:lnTo>
                    <a:pt x="1097788" y="2195449"/>
                  </a:lnTo>
                  <a:cubicBezTo>
                    <a:pt x="491490" y="2195449"/>
                    <a:pt x="0" y="1703959"/>
                    <a:pt x="0" y="1097661"/>
                  </a:cubicBezTo>
                  <a:cubicBezTo>
                    <a:pt x="0" y="491490"/>
                    <a:pt x="491490" y="0"/>
                    <a:pt x="1097788" y="0"/>
                  </a:cubicBezTo>
                  <a:lnTo>
                    <a:pt x="2925158" y="0"/>
                  </a:lnTo>
                  <a:cubicBezTo>
                    <a:pt x="3531457" y="0"/>
                    <a:pt x="4022947" y="491490"/>
                    <a:pt x="4022947" y="1097788"/>
                  </a:cubicBezTo>
                  <a:cubicBezTo>
                    <a:pt x="4022820" y="1703959"/>
                    <a:pt x="3531329" y="2195449"/>
                    <a:pt x="2925031" y="2195449"/>
                  </a:cubicBezTo>
                  <a:close/>
                </a:path>
              </a:pathLst>
            </a:custGeom>
            <a:solidFill>
              <a:srgbClr val="F1EEEE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060920" cy="2233549"/>
            </a:xfrm>
            <a:custGeom>
              <a:avLst/>
              <a:gdLst/>
              <a:ahLst/>
              <a:cxnLst/>
              <a:rect r="r" b="b" t="t" l="l"/>
              <a:pathLst>
                <a:path h="2233549" w="4060920">
                  <a:moveTo>
                    <a:pt x="2944081" y="2233549"/>
                  </a:moveTo>
                  <a:lnTo>
                    <a:pt x="1116838" y="2233549"/>
                  </a:lnTo>
                  <a:cubicBezTo>
                    <a:pt x="501015" y="2233549"/>
                    <a:pt x="0" y="1732534"/>
                    <a:pt x="0" y="1116838"/>
                  </a:cubicBezTo>
                  <a:cubicBezTo>
                    <a:pt x="0" y="501015"/>
                    <a:pt x="501015" y="0"/>
                    <a:pt x="1116838" y="0"/>
                  </a:cubicBezTo>
                  <a:lnTo>
                    <a:pt x="2944208" y="0"/>
                  </a:lnTo>
                  <a:cubicBezTo>
                    <a:pt x="3559904" y="0"/>
                    <a:pt x="4060920" y="501015"/>
                    <a:pt x="4060920" y="1116838"/>
                  </a:cubicBezTo>
                  <a:cubicBezTo>
                    <a:pt x="4060920" y="1732534"/>
                    <a:pt x="3559904" y="2233549"/>
                    <a:pt x="2944081" y="2233549"/>
                  </a:cubicBezTo>
                  <a:close/>
                  <a:moveTo>
                    <a:pt x="1116838" y="38100"/>
                  </a:moveTo>
                  <a:cubicBezTo>
                    <a:pt x="521970" y="38100"/>
                    <a:pt x="38100" y="521970"/>
                    <a:pt x="38100" y="1116838"/>
                  </a:cubicBezTo>
                  <a:cubicBezTo>
                    <a:pt x="38100" y="1711579"/>
                    <a:pt x="521970" y="2195576"/>
                    <a:pt x="1116838" y="2195576"/>
                  </a:cubicBezTo>
                  <a:lnTo>
                    <a:pt x="2944208" y="2195576"/>
                  </a:lnTo>
                  <a:cubicBezTo>
                    <a:pt x="3538950" y="2195576"/>
                    <a:pt x="4022947" y="1711706"/>
                    <a:pt x="4022947" y="1116838"/>
                  </a:cubicBezTo>
                  <a:cubicBezTo>
                    <a:pt x="4022820" y="521970"/>
                    <a:pt x="3538949" y="38100"/>
                    <a:pt x="2944081" y="38100"/>
                  </a:cubicBezTo>
                  <a:lnTo>
                    <a:pt x="1116838" y="38100"/>
                  </a:lnTo>
                  <a:close/>
                </a:path>
              </a:pathLst>
            </a:custGeom>
            <a:solidFill>
              <a:srgbClr val="F1EEEE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11273047" y="2944648"/>
            <a:ext cx="5246391" cy="5246370"/>
            <a:chOff x="0" y="0"/>
            <a:chExt cx="6350000" cy="634997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-21590" t="0" r="-28503" b="0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1028700" y="1028700"/>
            <a:ext cx="466814" cy="688331"/>
          </a:xfrm>
          <a:custGeom>
            <a:avLst/>
            <a:gdLst/>
            <a:ahLst/>
            <a:cxnLst/>
            <a:rect r="r" b="b" t="t" l="l"/>
            <a:pathLst>
              <a:path h="688331" w="466814">
                <a:moveTo>
                  <a:pt x="0" y="0"/>
                </a:moveTo>
                <a:lnTo>
                  <a:pt x="466814" y="0"/>
                </a:lnTo>
                <a:lnTo>
                  <a:pt x="466814" y="688331"/>
                </a:lnTo>
                <a:lnTo>
                  <a:pt x="0" y="6883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028700" y="3967657"/>
            <a:ext cx="8295772" cy="3200351"/>
            <a:chOff x="0" y="0"/>
            <a:chExt cx="11061030" cy="4267134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133350"/>
              <a:ext cx="11061030" cy="29146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6500"/>
                </a:lnSpc>
              </a:pPr>
              <a:r>
                <a:rPr lang="en-US" sz="15000" spc="-675">
                  <a:solidFill>
                    <a:srgbClr val="000000"/>
                  </a:solidFill>
                  <a:latin typeface="Antonio Bold"/>
                </a:rPr>
                <a:t>FIT</a:t>
              </a:r>
              <a:r>
                <a:rPr lang="en-US" sz="15000" spc="-675">
                  <a:solidFill>
                    <a:srgbClr val="EFB810"/>
                  </a:solidFill>
                  <a:latin typeface="Antonio Bold"/>
                </a:rPr>
                <a:t>TR</a:t>
              </a:r>
              <a:r>
                <a:rPr lang="en-US" sz="15000" spc="-675">
                  <a:solidFill>
                    <a:srgbClr val="000000"/>
                  </a:solidFill>
                  <a:latin typeface="Antonio Bold"/>
                </a:rPr>
                <a:t>ACK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3174967"/>
              <a:ext cx="11061030" cy="10922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240"/>
                </a:lnSpc>
              </a:pPr>
              <a:r>
                <a:rPr lang="en-US" sz="2700">
                  <a:solidFill>
                    <a:srgbClr val="000000"/>
                  </a:solidFill>
                  <a:latin typeface="Antonio Bold"/>
                </a:rPr>
                <a:t>Programação Para Dispositivos Móveis em Android</a:t>
              </a:r>
            </a:p>
            <a:p>
              <a:pPr algn="l">
                <a:lnSpc>
                  <a:spcPts val="3240"/>
                </a:lnSpc>
              </a:pP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021089" y="0"/>
            <a:ext cx="7037058" cy="9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338"/>
              </a:lnSpc>
            </a:pPr>
            <a:r>
              <a:rPr lang="en-US" sz="6115" spc="-122">
                <a:solidFill>
                  <a:srgbClr val="000000"/>
                </a:solidFill>
                <a:latin typeface="Antonio Bold"/>
              </a:rPr>
              <a:t>PREMISSAS DO FIT</a:t>
            </a:r>
            <a:r>
              <a:rPr lang="en-US" sz="6115" spc="-122">
                <a:solidFill>
                  <a:srgbClr val="EFB810"/>
                </a:solidFill>
                <a:latin typeface="Antonio Bold"/>
              </a:rPr>
              <a:t>TR</a:t>
            </a:r>
            <a:r>
              <a:rPr lang="en-US" sz="6115" spc="-122">
                <a:solidFill>
                  <a:srgbClr val="000000"/>
                </a:solidFill>
                <a:latin typeface="Antonio Bold"/>
              </a:rPr>
              <a:t>ACK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631956" y="1468029"/>
            <a:ext cx="3986767" cy="5867070"/>
            <a:chOff x="0" y="0"/>
            <a:chExt cx="1947169" cy="286552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947169" cy="2865525"/>
            </a:xfrm>
            <a:custGeom>
              <a:avLst/>
              <a:gdLst/>
              <a:ahLst/>
              <a:cxnLst/>
              <a:rect r="r" b="b" t="t" l="l"/>
              <a:pathLst>
                <a:path h="2865525" w="1947169">
                  <a:moveTo>
                    <a:pt x="38838" y="0"/>
                  </a:moveTo>
                  <a:lnTo>
                    <a:pt x="1908331" y="0"/>
                  </a:lnTo>
                  <a:cubicBezTo>
                    <a:pt x="1929781" y="0"/>
                    <a:pt x="1947169" y="17388"/>
                    <a:pt x="1947169" y="38838"/>
                  </a:cubicBezTo>
                  <a:lnTo>
                    <a:pt x="1947169" y="2826687"/>
                  </a:lnTo>
                  <a:cubicBezTo>
                    <a:pt x="1947169" y="2836987"/>
                    <a:pt x="1943078" y="2846866"/>
                    <a:pt x="1935794" y="2854149"/>
                  </a:cubicBezTo>
                  <a:cubicBezTo>
                    <a:pt x="1928510" y="2861433"/>
                    <a:pt x="1918632" y="2865525"/>
                    <a:pt x="1908331" y="2865525"/>
                  </a:cubicBezTo>
                  <a:lnTo>
                    <a:pt x="38838" y="2865525"/>
                  </a:lnTo>
                  <a:cubicBezTo>
                    <a:pt x="28538" y="2865525"/>
                    <a:pt x="18659" y="2861433"/>
                    <a:pt x="11375" y="2854149"/>
                  </a:cubicBezTo>
                  <a:cubicBezTo>
                    <a:pt x="4092" y="2846866"/>
                    <a:pt x="0" y="2836987"/>
                    <a:pt x="0" y="2826687"/>
                  </a:cubicBezTo>
                  <a:lnTo>
                    <a:pt x="0" y="38838"/>
                  </a:lnTo>
                  <a:cubicBezTo>
                    <a:pt x="0" y="28538"/>
                    <a:pt x="4092" y="18659"/>
                    <a:pt x="11375" y="11375"/>
                  </a:cubicBezTo>
                  <a:cubicBezTo>
                    <a:pt x="18659" y="4092"/>
                    <a:pt x="28538" y="0"/>
                    <a:pt x="38838" y="0"/>
                  </a:cubicBezTo>
                  <a:close/>
                </a:path>
              </a:pathLst>
            </a:custGeom>
            <a:solidFill>
              <a:srgbClr val="F1EEEE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1947169" cy="2903625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3079"/>
                </a:lnSpc>
              </a:pPr>
              <a:r>
                <a:rPr lang="en-US" sz="2199">
                  <a:solidFill>
                    <a:srgbClr val="000000"/>
                  </a:solidFill>
                  <a:latin typeface="Open Sauce"/>
                </a:rPr>
                <a:t> </a:t>
              </a:r>
            </a:p>
            <a:p>
              <a:pPr algn="just">
                <a:lnSpc>
                  <a:spcPts val="3079"/>
                </a:lnSpc>
              </a:pPr>
              <a:r>
                <a:rPr lang="en-US" sz="2199">
                  <a:solidFill>
                    <a:srgbClr val="000000"/>
                  </a:solidFill>
                  <a:latin typeface="Open Sauce"/>
                </a:rPr>
                <a:t>O FitTrack é um aplicativo de exercícios físicos desenvolvido para promover a saúde e o bem-estar, proporcionando orientação acessível e prática para indivíduos entre 18 e 60 anos, visando combater o sedentarismo e melhorar a qualidade de vida.</a:t>
              </a:r>
            </a:p>
            <a:p>
              <a:pPr algn="ctr">
                <a:lnSpc>
                  <a:spcPts val="307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4963271" y="1858554"/>
            <a:ext cx="3986767" cy="5476545"/>
            <a:chOff x="0" y="0"/>
            <a:chExt cx="1947169" cy="267478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947169" cy="2674789"/>
            </a:xfrm>
            <a:custGeom>
              <a:avLst/>
              <a:gdLst/>
              <a:ahLst/>
              <a:cxnLst/>
              <a:rect r="r" b="b" t="t" l="l"/>
              <a:pathLst>
                <a:path h="2674789" w="1947169">
                  <a:moveTo>
                    <a:pt x="38838" y="0"/>
                  </a:moveTo>
                  <a:lnTo>
                    <a:pt x="1908331" y="0"/>
                  </a:lnTo>
                  <a:cubicBezTo>
                    <a:pt x="1929781" y="0"/>
                    <a:pt x="1947169" y="17388"/>
                    <a:pt x="1947169" y="38838"/>
                  </a:cubicBezTo>
                  <a:lnTo>
                    <a:pt x="1947169" y="2635951"/>
                  </a:lnTo>
                  <a:cubicBezTo>
                    <a:pt x="1947169" y="2646252"/>
                    <a:pt x="1943078" y="2656130"/>
                    <a:pt x="1935794" y="2663414"/>
                  </a:cubicBezTo>
                  <a:cubicBezTo>
                    <a:pt x="1928510" y="2670697"/>
                    <a:pt x="1918632" y="2674789"/>
                    <a:pt x="1908331" y="2674789"/>
                  </a:cubicBezTo>
                  <a:lnTo>
                    <a:pt x="38838" y="2674789"/>
                  </a:lnTo>
                  <a:cubicBezTo>
                    <a:pt x="17388" y="2674789"/>
                    <a:pt x="0" y="2657401"/>
                    <a:pt x="0" y="2635951"/>
                  </a:cubicBezTo>
                  <a:lnTo>
                    <a:pt x="0" y="38838"/>
                  </a:lnTo>
                  <a:cubicBezTo>
                    <a:pt x="0" y="28538"/>
                    <a:pt x="4092" y="18659"/>
                    <a:pt x="11375" y="11375"/>
                  </a:cubicBezTo>
                  <a:cubicBezTo>
                    <a:pt x="18659" y="4092"/>
                    <a:pt x="28538" y="0"/>
                    <a:pt x="38838" y="0"/>
                  </a:cubicBezTo>
                  <a:close/>
                </a:path>
              </a:pathLst>
            </a:custGeom>
            <a:solidFill>
              <a:srgbClr val="F1EEEE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947169" cy="2712889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3079"/>
                </a:lnSpc>
              </a:pPr>
            </a:p>
            <a:p>
              <a:pPr algn="l" marL="474976" indent="-237488" lvl="1">
                <a:lnSpc>
                  <a:spcPts val="3079"/>
                </a:lnSpc>
                <a:buFont typeface="Arial"/>
                <a:buChar char="•"/>
              </a:pPr>
              <a:r>
                <a:rPr lang="en-US" sz="2199">
                  <a:solidFill>
                    <a:srgbClr val="000000"/>
                  </a:solidFill>
                  <a:latin typeface="Open Sauce"/>
                </a:rPr>
                <a:t>Promover Saúde e Bem-estar</a:t>
              </a:r>
            </a:p>
            <a:p>
              <a:pPr algn="l">
                <a:lnSpc>
                  <a:spcPts val="3079"/>
                </a:lnSpc>
              </a:pPr>
            </a:p>
            <a:p>
              <a:pPr algn="l" marL="474976" indent="-237488" lvl="1">
                <a:lnSpc>
                  <a:spcPts val="3079"/>
                </a:lnSpc>
                <a:buFont typeface="Arial"/>
                <a:buChar char="•"/>
              </a:pPr>
              <a:r>
                <a:rPr lang="en-US" sz="2199">
                  <a:solidFill>
                    <a:srgbClr val="000000"/>
                  </a:solidFill>
                  <a:latin typeface="Open Sauce"/>
                </a:rPr>
                <a:t>Combater o Sedentarismo </a:t>
              </a:r>
            </a:p>
            <a:p>
              <a:pPr algn="l">
                <a:lnSpc>
                  <a:spcPts val="3079"/>
                </a:lnSpc>
              </a:pPr>
            </a:p>
            <a:p>
              <a:pPr algn="l" marL="474976" indent="-237488" lvl="1">
                <a:lnSpc>
                  <a:spcPts val="3079"/>
                </a:lnSpc>
                <a:buFont typeface="Arial"/>
                <a:buChar char="•"/>
              </a:pPr>
              <a:r>
                <a:rPr lang="en-US" sz="2199">
                  <a:solidFill>
                    <a:srgbClr val="000000"/>
                  </a:solidFill>
                  <a:latin typeface="Open Sauce"/>
                </a:rPr>
                <a:t>Melhorar a Saúde Mental</a:t>
              </a:r>
            </a:p>
            <a:p>
              <a:pPr algn="ctr">
                <a:lnSpc>
                  <a:spcPts val="307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9337962" y="1858554"/>
            <a:ext cx="3986767" cy="5476545"/>
            <a:chOff x="0" y="0"/>
            <a:chExt cx="1947169" cy="267478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947169" cy="2674789"/>
            </a:xfrm>
            <a:custGeom>
              <a:avLst/>
              <a:gdLst/>
              <a:ahLst/>
              <a:cxnLst/>
              <a:rect r="r" b="b" t="t" l="l"/>
              <a:pathLst>
                <a:path h="2674789" w="1947169">
                  <a:moveTo>
                    <a:pt x="38838" y="0"/>
                  </a:moveTo>
                  <a:lnTo>
                    <a:pt x="1908331" y="0"/>
                  </a:lnTo>
                  <a:cubicBezTo>
                    <a:pt x="1929781" y="0"/>
                    <a:pt x="1947169" y="17388"/>
                    <a:pt x="1947169" y="38838"/>
                  </a:cubicBezTo>
                  <a:lnTo>
                    <a:pt x="1947169" y="2635951"/>
                  </a:lnTo>
                  <a:cubicBezTo>
                    <a:pt x="1947169" y="2646252"/>
                    <a:pt x="1943078" y="2656130"/>
                    <a:pt x="1935794" y="2663414"/>
                  </a:cubicBezTo>
                  <a:cubicBezTo>
                    <a:pt x="1928510" y="2670697"/>
                    <a:pt x="1918632" y="2674789"/>
                    <a:pt x="1908331" y="2674789"/>
                  </a:cubicBezTo>
                  <a:lnTo>
                    <a:pt x="38838" y="2674789"/>
                  </a:lnTo>
                  <a:cubicBezTo>
                    <a:pt x="17388" y="2674789"/>
                    <a:pt x="0" y="2657401"/>
                    <a:pt x="0" y="2635951"/>
                  </a:cubicBezTo>
                  <a:lnTo>
                    <a:pt x="0" y="38838"/>
                  </a:lnTo>
                  <a:cubicBezTo>
                    <a:pt x="0" y="28538"/>
                    <a:pt x="4092" y="18659"/>
                    <a:pt x="11375" y="11375"/>
                  </a:cubicBezTo>
                  <a:cubicBezTo>
                    <a:pt x="18659" y="4092"/>
                    <a:pt x="28538" y="0"/>
                    <a:pt x="38838" y="0"/>
                  </a:cubicBezTo>
                  <a:close/>
                </a:path>
              </a:pathLst>
            </a:custGeom>
            <a:solidFill>
              <a:srgbClr val="F1EEEE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1947169" cy="2712889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l" marL="474976" indent="-237488" lvl="1">
                <a:lnSpc>
                  <a:spcPts val="3079"/>
                </a:lnSpc>
                <a:buFont typeface="Arial"/>
                <a:buChar char="•"/>
              </a:pPr>
              <a:r>
                <a:rPr lang="en-US" sz="2199">
                  <a:solidFill>
                    <a:srgbClr val="000000"/>
                  </a:solidFill>
                  <a:latin typeface="Open Sauce"/>
                </a:rPr>
                <a:t>Ferramentas: Notion, Figma, TypeScript, Angular, Ionic, Visual Studio Code.</a:t>
              </a:r>
            </a:p>
            <a:p>
              <a:pPr algn="l" marL="474976" indent="-237488" lvl="1">
                <a:lnSpc>
                  <a:spcPts val="3079"/>
                </a:lnSpc>
                <a:buFont typeface="Arial"/>
                <a:buChar char="•"/>
              </a:pPr>
              <a:r>
                <a:rPr lang="en-US" sz="2199">
                  <a:solidFill>
                    <a:srgbClr val="000000"/>
                  </a:solidFill>
                  <a:latin typeface="Open Sauce"/>
                </a:rPr>
                <a:t>Organização Online: Reuniões </a:t>
              </a:r>
            </a:p>
            <a:p>
              <a:pPr algn="l" marL="474976" indent="-237488" lvl="1">
                <a:lnSpc>
                  <a:spcPts val="3079"/>
                </a:lnSpc>
                <a:buFont typeface="Arial"/>
                <a:buChar char="•"/>
              </a:pPr>
              <a:r>
                <a:rPr lang="en-US" sz="2199">
                  <a:solidFill>
                    <a:srgbClr val="000000"/>
                  </a:solidFill>
                  <a:latin typeface="Open Sauce"/>
                </a:rPr>
                <a:t>Desenvolvimento Iterativo: Criação de mockups, revisão de funcionalidades e programação contínua.</a:t>
              </a:r>
            </a:p>
            <a:p>
              <a:pPr algn="ctr">
                <a:lnSpc>
                  <a:spcPts val="3079"/>
                </a:lnSpc>
              </a:pPr>
            </a:p>
            <a:p>
              <a:pPr algn="ctr">
                <a:lnSpc>
                  <a:spcPts val="307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3749453" y="1468029"/>
            <a:ext cx="3986767" cy="5867070"/>
            <a:chOff x="0" y="0"/>
            <a:chExt cx="1947169" cy="2865525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947169" cy="2865525"/>
            </a:xfrm>
            <a:custGeom>
              <a:avLst/>
              <a:gdLst/>
              <a:ahLst/>
              <a:cxnLst/>
              <a:rect r="r" b="b" t="t" l="l"/>
              <a:pathLst>
                <a:path h="2865525" w="1947169">
                  <a:moveTo>
                    <a:pt x="38838" y="0"/>
                  </a:moveTo>
                  <a:lnTo>
                    <a:pt x="1908331" y="0"/>
                  </a:lnTo>
                  <a:cubicBezTo>
                    <a:pt x="1929781" y="0"/>
                    <a:pt x="1947169" y="17388"/>
                    <a:pt x="1947169" y="38838"/>
                  </a:cubicBezTo>
                  <a:lnTo>
                    <a:pt x="1947169" y="2826687"/>
                  </a:lnTo>
                  <a:cubicBezTo>
                    <a:pt x="1947169" y="2836987"/>
                    <a:pt x="1943078" y="2846866"/>
                    <a:pt x="1935794" y="2854149"/>
                  </a:cubicBezTo>
                  <a:cubicBezTo>
                    <a:pt x="1928510" y="2861433"/>
                    <a:pt x="1918632" y="2865525"/>
                    <a:pt x="1908331" y="2865525"/>
                  </a:cubicBezTo>
                  <a:lnTo>
                    <a:pt x="38838" y="2865525"/>
                  </a:lnTo>
                  <a:cubicBezTo>
                    <a:pt x="28538" y="2865525"/>
                    <a:pt x="18659" y="2861433"/>
                    <a:pt x="11375" y="2854149"/>
                  </a:cubicBezTo>
                  <a:cubicBezTo>
                    <a:pt x="4092" y="2846866"/>
                    <a:pt x="0" y="2836987"/>
                    <a:pt x="0" y="2826687"/>
                  </a:cubicBezTo>
                  <a:lnTo>
                    <a:pt x="0" y="38838"/>
                  </a:lnTo>
                  <a:cubicBezTo>
                    <a:pt x="0" y="28538"/>
                    <a:pt x="4092" y="18659"/>
                    <a:pt x="11375" y="11375"/>
                  </a:cubicBezTo>
                  <a:cubicBezTo>
                    <a:pt x="18659" y="4092"/>
                    <a:pt x="28538" y="0"/>
                    <a:pt x="38838" y="0"/>
                  </a:cubicBezTo>
                  <a:close/>
                </a:path>
              </a:pathLst>
            </a:custGeom>
            <a:solidFill>
              <a:srgbClr val="F1EEEE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1947169" cy="2903625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l" marL="474976" indent="-237488" lvl="1">
                <a:lnSpc>
                  <a:spcPts val="3079"/>
                </a:lnSpc>
                <a:buFont typeface="Arial"/>
                <a:buChar char="•"/>
              </a:pPr>
              <a:r>
                <a:rPr lang="en-US" sz="2199">
                  <a:solidFill>
                    <a:srgbClr val="000000"/>
                  </a:solidFill>
                  <a:latin typeface="Open Sauce"/>
                </a:rPr>
                <a:t>Mockup Completo: Design visual no figma.</a:t>
              </a:r>
            </a:p>
            <a:p>
              <a:pPr algn="l" marL="474976" indent="-237488" lvl="1">
                <a:lnSpc>
                  <a:spcPts val="3079"/>
                </a:lnSpc>
                <a:buFont typeface="Arial"/>
                <a:buChar char="•"/>
              </a:pPr>
              <a:r>
                <a:rPr lang="en-US" sz="2199">
                  <a:solidFill>
                    <a:srgbClr val="000000"/>
                  </a:solidFill>
                  <a:latin typeface="Open Sauce"/>
                </a:rPr>
                <a:t>Aplicativo Programado: Desenvolvimento das funcionalidades principais.</a:t>
              </a:r>
            </a:p>
            <a:p>
              <a:pPr algn="l" marL="474976" indent="-237488" lvl="1">
                <a:lnSpc>
                  <a:spcPts val="3079"/>
                </a:lnSpc>
                <a:buFont typeface="Arial"/>
                <a:buChar char="•"/>
              </a:pPr>
              <a:r>
                <a:rPr lang="en-US" sz="2199">
                  <a:solidFill>
                    <a:srgbClr val="000000"/>
                  </a:solidFill>
                  <a:latin typeface="Open Sauce"/>
                </a:rPr>
                <a:t>Funcionalidade: Aplicativo funcional testado pelo grupo, com exercícios.</a:t>
              </a:r>
            </a:p>
            <a:p>
              <a:pPr algn="ctr">
                <a:lnSpc>
                  <a:spcPts val="307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631956" y="8227807"/>
            <a:ext cx="13609305" cy="1961820"/>
            <a:chOff x="0" y="0"/>
            <a:chExt cx="6646896" cy="958169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6646896" cy="958169"/>
            </a:xfrm>
            <a:custGeom>
              <a:avLst/>
              <a:gdLst/>
              <a:ahLst/>
              <a:cxnLst/>
              <a:rect r="r" b="b" t="t" l="l"/>
              <a:pathLst>
                <a:path h="958169" w="6646896">
                  <a:moveTo>
                    <a:pt x="11377" y="0"/>
                  </a:moveTo>
                  <a:lnTo>
                    <a:pt x="6635518" y="0"/>
                  </a:lnTo>
                  <a:cubicBezTo>
                    <a:pt x="6641802" y="0"/>
                    <a:pt x="6646896" y="5094"/>
                    <a:pt x="6646896" y="11377"/>
                  </a:cubicBezTo>
                  <a:lnTo>
                    <a:pt x="6646896" y="946791"/>
                  </a:lnTo>
                  <a:cubicBezTo>
                    <a:pt x="6646896" y="953075"/>
                    <a:pt x="6641802" y="958169"/>
                    <a:pt x="6635518" y="958169"/>
                  </a:cubicBezTo>
                  <a:lnTo>
                    <a:pt x="11377" y="958169"/>
                  </a:lnTo>
                  <a:cubicBezTo>
                    <a:pt x="5094" y="958169"/>
                    <a:pt x="0" y="953075"/>
                    <a:pt x="0" y="946791"/>
                  </a:cubicBezTo>
                  <a:lnTo>
                    <a:pt x="0" y="11377"/>
                  </a:lnTo>
                  <a:cubicBezTo>
                    <a:pt x="0" y="5094"/>
                    <a:pt x="5094" y="0"/>
                    <a:pt x="11377" y="0"/>
                  </a:cubicBezTo>
                  <a:close/>
                </a:path>
              </a:pathLst>
            </a:custGeom>
            <a:solidFill>
              <a:srgbClr val="F1EEEE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6646896" cy="996269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just">
                <a:lnSpc>
                  <a:spcPts val="3079"/>
                </a:lnSpc>
              </a:pPr>
              <a:r>
                <a:rPr lang="en-US" sz="2199">
                  <a:solidFill>
                    <a:srgbClr val="000000"/>
                  </a:solidFill>
                  <a:latin typeface="Open Sauce"/>
                </a:rPr>
                <a:t>O FitTrack alcançou seus objetivos, proporcionando uma solução prática e acessível para o exercício físico sem equipamentos, promovendo a saúde física e mental dos usuários. A colaboração e o aprendizado contínuo foram fundamentais para o sucesso do projeto, abrindo caminho para futuras melhorias e expansões do aplicativo.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2700000">
            <a:off x="13454306" y="8080738"/>
            <a:ext cx="9767966" cy="4412523"/>
            <a:chOff x="0" y="0"/>
            <a:chExt cx="4060919" cy="1834456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19050" y="15646"/>
              <a:ext cx="4022947" cy="1803163"/>
            </a:xfrm>
            <a:custGeom>
              <a:avLst/>
              <a:gdLst/>
              <a:ahLst/>
              <a:cxnLst/>
              <a:rect r="r" b="b" t="t" l="l"/>
              <a:pathLst>
                <a:path h="1803163" w="4022947">
                  <a:moveTo>
                    <a:pt x="2925031" y="1803164"/>
                  </a:moveTo>
                  <a:lnTo>
                    <a:pt x="1097788" y="1803164"/>
                  </a:lnTo>
                  <a:cubicBezTo>
                    <a:pt x="491490" y="1803164"/>
                    <a:pt x="0" y="1399494"/>
                    <a:pt x="0" y="901530"/>
                  </a:cubicBezTo>
                  <a:cubicBezTo>
                    <a:pt x="0" y="403670"/>
                    <a:pt x="491490" y="0"/>
                    <a:pt x="1097788" y="0"/>
                  </a:cubicBezTo>
                  <a:lnTo>
                    <a:pt x="2925158" y="0"/>
                  </a:lnTo>
                  <a:cubicBezTo>
                    <a:pt x="3531457" y="0"/>
                    <a:pt x="4022947" y="403670"/>
                    <a:pt x="4022947" y="901634"/>
                  </a:cubicBezTo>
                  <a:cubicBezTo>
                    <a:pt x="4022820" y="1399494"/>
                    <a:pt x="3531329" y="1803164"/>
                    <a:pt x="2925031" y="1803164"/>
                  </a:cubicBezTo>
                  <a:close/>
                </a:path>
              </a:pathLst>
            </a:custGeom>
            <a:solidFill>
              <a:srgbClr val="EFB810"/>
            </a:solid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4060920" cy="1834456"/>
            </a:xfrm>
            <a:custGeom>
              <a:avLst/>
              <a:gdLst/>
              <a:ahLst/>
              <a:cxnLst/>
              <a:rect r="r" b="b" t="t" l="l"/>
              <a:pathLst>
                <a:path h="1834456" w="4060920">
                  <a:moveTo>
                    <a:pt x="2944081" y="1834456"/>
                  </a:moveTo>
                  <a:lnTo>
                    <a:pt x="1116838" y="1834456"/>
                  </a:lnTo>
                  <a:cubicBezTo>
                    <a:pt x="501015" y="1834456"/>
                    <a:pt x="0" y="1422963"/>
                    <a:pt x="0" y="917280"/>
                  </a:cubicBezTo>
                  <a:cubicBezTo>
                    <a:pt x="0" y="411493"/>
                    <a:pt x="501015" y="0"/>
                    <a:pt x="1116838" y="0"/>
                  </a:cubicBezTo>
                  <a:lnTo>
                    <a:pt x="2944208" y="0"/>
                  </a:lnTo>
                  <a:cubicBezTo>
                    <a:pt x="3559904" y="0"/>
                    <a:pt x="4060920" y="411493"/>
                    <a:pt x="4060920" y="917280"/>
                  </a:cubicBezTo>
                  <a:cubicBezTo>
                    <a:pt x="4060920" y="1422963"/>
                    <a:pt x="3559904" y="1834456"/>
                    <a:pt x="2944081" y="1834456"/>
                  </a:cubicBezTo>
                  <a:close/>
                  <a:moveTo>
                    <a:pt x="1116838" y="31292"/>
                  </a:moveTo>
                  <a:cubicBezTo>
                    <a:pt x="521970" y="31292"/>
                    <a:pt x="38100" y="428704"/>
                    <a:pt x="38100" y="917280"/>
                  </a:cubicBezTo>
                  <a:cubicBezTo>
                    <a:pt x="38100" y="1405752"/>
                    <a:pt x="521970" y="1803268"/>
                    <a:pt x="1116838" y="1803268"/>
                  </a:cubicBezTo>
                  <a:lnTo>
                    <a:pt x="2944208" y="1803268"/>
                  </a:lnTo>
                  <a:cubicBezTo>
                    <a:pt x="3538950" y="1803268"/>
                    <a:pt x="4022947" y="1405856"/>
                    <a:pt x="4022947" y="917280"/>
                  </a:cubicBezTo>
                  <a:cubicBezTo>
                    <a:pt x="4022820" y="428704"/>
                    <a:pt x="3538949" y="31292"/>
                    <a:pt x="2944081" y="31292"/>
                  </a:cubicBezTo>
                  <a:lnTo>
                    <a:pt x="1116838" y="31292"/>
                  </a:lnTo>
                  <a:close/>
                </a:path>
              </a:pathLst>
            </a:custGeom>
            <a:solidFill>
              <a:srgbClr val="EFB810"/>
            </a:solidFill>
          </p:spPr>
        </p:sp>
      </p:grpSp>
      <p:grpSp>
        <p:nvGrpSpPr>
          <p:cNvPr name="Group 21" id="21"/>
          <p:cNvGrpSpPr/>
          <p:nvPr/>
        </p:nvGrpSpPr>
        <p:grpSpPr>
          <a:xfrm rot="0">
            <a:off x="14765794" y="6701108"/>
            <a:ext cx="3267346" cy="3488518"/>
            <a:chOff x="0" y="0"/>
            <a:chExt cx="5947386" cy="6349975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5947386" cy="6349975"/>
            </a:xfrm>
            <a:custGeom>
              <a:avLst/>
              <a:gdLst/>
              <a:ahLst/>
              <a:cxnLst/>
              <a:rect r="r" b="b" t="t" l="l"/>
              <a:pathLst>
                <a:path h="6349975" w="5947386">
                  <a:moveTo>
                    <a:pt x="5947386" y="3175025"/>
                  </a:moveTo>
                  <a:cubicBezTo>
                    <a:pt x="5947386" y="4928451"/>
                    <a:pt x="4615992" y="6349975"/>
                    <a:pt x="2973693" y="6349975"/>
                  </a:cubicBezTo>
                  <a:cubicBezTo>
                    <a:pt x="1331370" y="6349975"/>
                    <a:pt x="0" y="4928451"/>
                    <a:pt x="0" y="3175025"/>
                  </a:cubicBezTo>
                  <a:cubicBezTo>
                    <a:pt x="0" y="1421511"/>
                    <a:pt x="1331370" y="0"/>
                    <a:pt x="2973693" y="0"/>
                  </a:cubicBezTo>
                  <a:cubicBezTo>
                    <a:pt x="4616016" y="0"/>
                    <a:pt x="5947386" y="1421511"/>
                    <a:pt x="5947386" y="3175025"/>
                  </a:cubicBezTo>
                  <a:close/>
                </a:path>
              </a:pathLst>
            </a:custGeom>
            <a:blipFill>
              <a:blip r:embed="rId2"/>
              <a:stretch>
                <a:fillRect l="-46230" t="-18602" r="-43834" b="0"/>
              </a:stretch>
            </a:blipFill>
          </p:spPr>
        </p:sp>
      </p:grpSp>
      <p:sp>
        <p:nvSpPr>
          <p:cNvPr name="AutoShape 23" id="23"/>
          <p:cNvSpPr/>
          <p:nvPr/>
        </p:nvSpPr>
        <p:spPr>
          <a:xfrm>
            <a:off x="1243838" y="907517"/>
            <a:ext cx="2763002" cy="0"/>
          </a:xfrm>
          <a:prstGeom prst="line">
            <a:avLst/>
          </a:prstGeom>
          <a:ln cap="rnd" w="752475">
            <a:solidFill>
              <a:srgbClr val="EFB81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4" id="24"/>
          <p:cNvSpPr txBox="true"/>
          <p:nvPr/>
        </p:nvSpPr>
        <p:spPr>
          <a:xfrm rot="0">
            <a:off x="1515934" y="607480"/>
            <a:ext cx="2218811" cy="600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799"/>
              </a:lnSpc>
            </a:pPr>
            <a:r>
              <a:rPr lang="en-US" sz="3999" spc="-79">
                <a:solidFill>
                  <a:srgbClr val="000000"/>
                </a:solidFill>
                <a:latin typeface="Antonio Bold"/>
              </a:rPr>
              <a:t>Introdução</a:t>
            </a:r>
          </a:p>
        </p:txBody>
      </p:sp>
      <p:sp>
        <p:nvSpPr>
          <p:cNvPr name="AutoShape 25" id="25"/>
          <p:cNvSpPr/>
          <p:nvPr/>
        </p:nvSpPr>
        <p:spPr>
          <a:xfrm>
            <a:off x="5575153" y="1383036"/>
            <a:ext cx="2763002" cy="0"/>
          </a:xfrm>
          <a:prstGeom prst="line">
            <a:avLst/>
          </a:prstGeom>
          <a:ln cap="rnd" w="752475">
            <a:solidFill>
              <a:srgbClr val="EFB81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6" id="26"/>
          <p:cNvSpPr txBox="true"/>
          <p:nvPr/>
        </p:nvSpPr>
        <p:spPr>
          <a:xfrm rot="0">
            <a:off x="6091792" y="1082998"/>
            <a:ext cx="1771136" cy="600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799"/>
              </a:lnSpc>
            </a:pPr>
            <a:r>
              <a:rPr lang="en-US" sz="3999" spc="-79">
                <a:solidFill>
                  <a:srgbClr val="000000"/>
                </a:solidFill>
                <a:latin typeface="Antonio Bold"/>
              </a:rPr>
              <a:t>Objetivos</a:t>
            </a:r>
          </a:p>
        </p:txBody>
      </p:sp>
      <p:sp>
        <p:nvSpPr>
          <p:cNvPr name="AutoShape 27" id="27"/>
          <p:cNvSpPr/>
          <p:nvPr/>
        </p:nvSpPr>
        <p:spPr>
          <a:xfrm>
            <a:off x="9947880" y="1383036"/>
            <a:ext cx="2763002" cy="0"/>
          </a:xfrm>
          <a:prstGeom prst="line">
            <a:avLst/>
          </a:prstGeom>
          <a:ln cap="rnd" w="752475">
            <a:solidFill>
              <a:srgbClr val="EFB81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8" id="28"/>
          <p:cNvSpPr txBox="true"/>
          <p:nvPr/>
        </p:nvSpPr>
        <p:spPr>
          <a:xfrm rot="0">
            <a:off x="10122527" y="1082998"/>
            <a:ext cx="2383667" cy="600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799"/>
              </a:lnSpc>
            </a:pPr>
            <a:r>
              <a:rPr lang="en-US" sz="3999" spc="-79">
                <a:solidFill>
                  <a:srgbClr val="000000"/>
                </a:solidFill>
                <a:latin typeface="Antonio Bold"/>
              </a:rPr>
              <a:t>Metodologia</a:t>
            </a:r>
          </a:p>
        </p:txBody>
      </p:sp>
      <p:sp>
        <p:nvSpPr>
          <p:cNvPr name="AutoShape 29" id="29"/>
          <p:cNvSpPr/>
          <p:nvPr/>
        </p:nvSpPr>
        <p:spPr>
          <a:xfrm>
            <a:off x="14493698" y="983717"/>
            <a:ext cx="2763002" cy="0"/>
          </a:xfrm>
          <a:prstGeom prst="line">
            <a:avLst/>
          </a:prstGeom>
          <a:ln cap="rnd" w="752475">
            <a:solidFill>
              <a:srgbClr val="EFB81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0" id="30"/>
          <p:cNvSpPr txBox="true"/>
          <p:nvPr/>
        </p:nvSpPr>
        <p:spPr>
          <a:xfrm rot="0">
            <a:off x="14765794" y="683680"/>
            <a:ext cx="2218811" cy="600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799"/>
              </a:lnSpc>
            </a:pPr>
            <a:r>
              <a:rPr lang="en-US" sz="3999" spc="-79">
                <a:solidFill>
                  <a:srgbClr val="000000"/>
                </a:solidFill>
                <a:latin typeface="Antonio Bold"/>
              </a:rPr>
              <a:t>Resultados</a:t>
            </a:r>
          </a:p>
        </p:txBody>
      </p:sp>
      <p:sp>
        <p:nvSpPr>
          <p:cNvPr name="AutoShape 31" id="31"/>
          <p:cNvSpPr/>
          <p:nvPr/>
        </p:nvSpPr>
        <p:spPr>
          <a:xfrm>
            <a:off x="5856232" y="7806587"/>
            <a:ext cx="2763002" cy="0"/>
          </a:xfrm>
          <a:prstGeom prst="line">
            <a:avLst/>
          </a:prstGeom>
          <a:ln cap="rnd" w="752475">
            <a:solidFill>
              <a:srgbClr val="EFB81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2" id="32"/>
          <p:cNvSpPr txBox="true"/>
          <p:nvPr/>
        </p:nvSpPr>
        <p:spPr>
          <a:xfrm rot="0">
            <a:off x="6227242" y="7506549"/>
            <a:ext cx="2218811" cy="600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799"/>
              </a:lnSpc>
            </a:pPr>
            <a:r>
              <a:rPr lang="en-US" sz="3999" spc="-79">
                <a:solidFill>
                  <a:srgbClr val="000000"/>
                </a:solidFill>
                <a:latin typeface="Antonio Bold"/>
              </a:rPr>
              <a:t>Conclusão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4926485" y="-1513365"/>
            <a:ext cx="13313729" cy="13313729"/>
            <a:chOff x="0" y="0"/>
            <a:chExt cx="6350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1EEEE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028700" y="8505825"/>
            <a:ext cx="2763002" cy="752475"/>
            <a:chOff x="0" y="0"/>
            <a:chExt cx="3684002" cy="1003300"/>
          </a:xfrm>
        </p:grpSpPr>
        <p:sp>
          <p:nvSpPr>
            <p:cNvPr name="AutoShape 5" id="5"/>
            <p:cNvSpPr/>
            <p:nvPr/>
          </p:nvSpPr>
          <p:spPr>
            <a:xfrm>
              <a:off x="0" y="501650"/>
              <a:ext cx="3684002" cy="0"/>
            </a:xfrm>
            <a:prstGeom prst="line">
              <a:avLst/>
            </a:prstGeom>
            <a:ln cap="rnd" w="10033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6" id="6"/>
            <p:cNvSpPr txBox="true"/>
            <p:nvPr/>
          </p:nvSpPr>
          <p:spPr>
            <a:xfrm rot="0">
              <a:off x="573163" y="203835"/>
              <a:ext cx="2537675" cy="5670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509"/>
                </a:lnSpc>
              </a:pPr>
              <a:r>
                <a:rPr lang="en-US" sz="2699">
                  <a:solidFill>
                    <a:srgbClr val="000000"/>
                  </a:solidFill>
                  <a:latin typeface="Antonio Bold"/>
                </a:rPr>
                <a:t>FIT</a:t>
              </a:r>
              <a:r>
                <a:rPr lang="en-US" sz="2699">
                  <a:solidFill>
                    <a:srgbClr val="EFB810"/>
                  </a:solidFill>
                  <a:latin typeface="Antonio Bold"/>
                </a:rPr>
                <a:t>TR</a:t>
              </a:r>
              <a:r>
                <a:rPr lang="en-US" sz="2699">
                  <a:solidFill>
                    <a:srgbClr val="000000"/>
                  </a:solidFill>
                  <a:latin typeface="Antonio Bold"/>
                </a:rPr>
                <a:t>ACK</a:t>
              </a: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1281487" y="446260"/>
            <a:ext cx="4054857" cy="9044479"/>
          </a:xfrm>
          <a:custGeom>
            <a:avLst/>
            <a:gdLst/>
            <a:ahLst/>
            <a:cxnLst/>
            <a:rect r="r" b="b" t="t" l="l"/>
            <a:pathLst>
              <a:path h="9044479" w="4054857">
                <a:moveTo>
                  <a:pt x="0" y="0"/>
                </a:moveTo>
                <a:lnTo>
                  <a:pt x="4054858" y="0"/>
                </a:lnTo>
                <a:lnTo>
                  <a:pt x="4054858" y="9044479"/>
                </a:lnTo>
                <a:lnTo>
                  <a:pt x="0" y="90444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246643" y="243572"/>
            <a:ext cx="6124546" cy="9799855"/>
          </a:xfrm>
          <a:custGeom>
            <a:avLst/>
            <a:gdLst/>
            <a:ahLst/>
            <a:cxnLst/>
            <a:rect r="r" b="b" t="t" l="l"/>
            <a:pathLst>
              <a:path h="9799855" w="6124546">
                <a:moveTo>
                  <a:pt x="0" y="0"/>
                </a:moveTo>
                <a:lnTo>
                  <a:pt x="6124546" y="0"/>
                </a:lnTo>
                <a:lnTo>
                  <a:pt x="6124546" y="9799856"/>
                </a:lnTo>
                <a:lnTo>
                  <a:pt x="0" y="97998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80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028700" y="3796741"/>
            <a:ext cx="5820145" cy="2625458"/>
            <a:chOff x="0" y="0"/>
            <a:chExt cx="7760194" cy="3500611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9525"/>
              <a:ext cx="7760194" cy="14001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8399"/>
                </a:lnSpc>
              </a:pPr>
              <a:r>
                <a:rPr lang="en-US" sz="6999" spc="-139">
                  <a:solidFill>
                    <a:srgbClr val="000000"/>
                  </a:solidFill>
                  <a:latin typeface="Antonio Bold"/>
                </a:rPr>
                <a:t>Tab Home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2148060"/>
              <a:ext cx="7760194" cy="13525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647695" indent="-323848" lvl="1">
                <a:lnSpc>
                  <a:spcPts val="4199"/>
                </a:lnSpc>
                <a:buFont typeface="Arial"/>
                <a:buChar char="•"/>
              </a:pPr>
              <a:r>
                <a:rPr lang="en-US" sz="2999">
                  <a:solidFill>
                    <a:srgbClr val="000000"/>
                  </a:solidFill>
                  <a:latin typeface="Open Sauce"/>
                </a:rPr>
                <a:t>Categorias</a:t>
              </a:r>
            </a:p>
            <a:p>
              <a:pPr algn="l" marL="647695" indent="-323848" lvl="1">
                <a:lnSpc>
                  <a:spcPts val="4199"/>
                </a:lnSpc>
                <a:buFont typeface="Arial"/>
                <a:buChar char="•"/>
              </a:pPr>
              <a:r>
                <a:rPr lang="en-US" sz="2999">
                  <a:solidFill>
                    <a:srgbClr val="000000"/>
                  </a:solidFill>
                  <a:latin typeface="Open Sauce"/>
                </a:rPr>
                <a:t>Exercícios específicos 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9435596" y="-1513365"/>
            <a:ext cx="13313729" cy="13313729"/>
            <a:chOff x="0" y="0"/>
            <a:chExt cx="6350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1EEEE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06803" y="8077198"/>
            <a:ext cx="2763002" cy="752475"/>
            <a:chOff x="0" y="0"/>
            <a:chExt cx="3684002" cy="1003300"/>
          </a:xfrm>
        </p:grpSpPr>
        <p:sp>
          <p:nvSpPr>
            <p:cNvPr name="AutoShape 5" id="5"/>
            <p:cNvSpPr/>
            <p:nvPr/>
          </p:nvSpPr>
          <p:spPr>
            <a:xfrm>
              <a:off x="0" y="501650"/>
              <a:ext cx="3684002" cy="0"/>
            </a:xfrm>
            <a:prstGeom prst="line">
              <a:avLst/>
            </a:prstGeom>
            <a:ln cap="rnd" w="10033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6" id="6"/>
            <p:cNvSpPr txBox="true"/>
            <p:nvPr/>
          </p:nvSpPr>
          <p:spPr>
            <a:xfrm rot="0">
              <a:off x="573163" y="203835"/>
              <a:ext cx="2537675" cy="5670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509"/>
                </a:lnSpc>
              </a:pPr>
              <a:r>
                <a:rPr lang="en-US" sz="2699">
                  <a:solidFill>
                    <a:srgbClr val="000000"/>
                  </a:solidFill>
                  <a:latin typeface="Antonio Bold"/>
                </a:rPr>
                <a:t>FIT</a:t>
              </a:r>
              <a:r>
                <a:rPr lang="en-US" sz="2699">
                  <a:solidFill>
                    <a:srgbClr val="EFB810"/>
                  </a:solidFill>
                  <a:latin typeface="Antonio Bold"/>
                </a:rPr>
                <a:t>TR</a:t>
              </a:r>
              <a:r>
                <a:rPr lang="en-US" sz="2699">
                  <a:solidFill>
                    <a:srgbClr val="000000"/>
                  </a:solidFill>
                  <a:latin typeface="Antonio Bold"/>
                </a:rPr>
                <a:t>ACK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06803" y="4069351"/>
            <a:ext cx="5820145" cy="2743568"/>
            <a:chOff x="0" y="0"/>
            <a:chExt cx="7760194" cy="3658090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-9525"/>
              <a:ext cx="7760194" cy="24479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7200"/>
                </a:lnSpc>
              </a:pPr>
              <a:r>
                <a:rPr lang="en-US" sz="6000" spc="-120">
                  <a:solidFill>
                    <a:srgbClr val="000000"/>
                  </a:solidFill>
                  <a:latin typeface="Antonio Bold"/>
                </a:rPr>
                <a:t>Tab Home: Categorias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3195810"/>
              <a:ext cx="7760194" cy="4622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940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4296708" y="886893"/>
            <a:ext cx="3756432" cy="8390535"/>
          </a:xfrm>
          <a:custGeom>
            <a:avLst/>
            <a:gdLst/>
            <a:ahLst/>
            <a:cxnLst/>
            <a:rect r="r" b="b" t="t" l="l"/>
            <a:pathLst>
              <a:path h="8390535" w="3756432">
                <a:moveTo>
                  <a:pt x="0" y="0"/>
                </a:moveTo>
                <a:lnTo>
                  <a:pt x="3756432" y="0"/>
                </a:lnTo>
                <a:lnTo>
                  <a:pt x="3756432" y="8390535"/>
                </a:lnTo>
                <a:lnTo>
                  <a:pt x="0" y="839053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9095251" y="868447"/>
            <a:ext cx="3758204" cy="8408981"/>
          </a:xfrm>
          <a:custGeom>
            <a:avLst/>
            <a:gdLst/>
            <a:ahLst/>
            <a:cxnLst/>
            <a:rect r="r" b="b" t="t" l="l"/>
            <a:pathLst>
              <a:path h="8408981" w="3758204">
                <a:moveTo>
                  <a:pt x="0" y="0"/>
                </a:moveTo>
                <a:lnTo>
                  <a:pt x="3758204" y="0"/>
                </a:lnTo>
                <a:lnTo>
                  <a:pt x="3758204" y="8408981"/>
                </a:lnTo>
                <a:lnTo>
                  <a:pt x="0" y="84089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3895566" y="868447"/>
            <a:ext cx="3788146" cy="8408981"/>
          </a:xfrm>
          <a:custGeom>
            <a:avLst/>
            <a:gdLst/>
            <a:ahLst/>
            <a:cxnLst/>
            <a:rect r="r" b="b" t="t" l="l"/>
            <a:pathLst>
              <a:path h="8408981" w="3788146">
                <a:moveTo>
                  <a:pt x="0" y="0"/>
                </a:moveTo>
                <a:lnTo>
                  <a:pt x="3788146" y="0"/>
                </a:lnTo>
                <a:lnTo>
                  <a:pt x="3788146" y="8408981"/>
                </a:lnTo>
                <a:lnTo>
                  <a:pt x="0" y="84089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2945929" y="593293"/>
            <a:ext cx="5687421" cy="9100413"/>
          </a:xfrm>
          <a:custGeom>
            <a:avLst/>
            <a:gdLst/>
            <a:ahLst/>
            <a:cxnLst/>
            <a:rect r="r" b="b" t="t" l="l"/>
            <a:pathLst>
              <a:path h="9100413" w="5687421">
                <a:moveTo>
                  <a:pt x="0" y="0"/>
                </a:moveTo>
                <a:lnTo>
                  <a:pt x="5687421" y="0"/>
                </a:lnTo>
                <a:lnTo>
                  <a:pt x="5687421" y="9100414"/>
                </a:lnTo>
                <a:lnTo>
                  <a:pt x="0" y="910041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80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8130642" y="593293"/>
            <a:ext cx="5687421" cy="9100413"/>
          </a:xfrm>
          <a:custGeom>
            <a:avLst/>
            <a:gdLst/>
            <a:ahLst/>
            <a:cxnLst/>
            <a:rect r="r" b="b" t="t" l="l"/>
            <a:pathLst>
              <a:path h="9100413" w="5687421">
                <a:moveTo>
                  <a:pt x="0" y="0"/>
                </a:moveTo>
                <a:lnTo>
                  <a:pt x="5687421" y="0"/>
                </a:lnTo>
                <a:lnTo>
                  <a:pt x="5687421" y="9100414"/>
                </a:lnTo>
                <a:lnTo>
                  <a:pt x="0" y="910041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80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3324694" y="593293"/>
            <a:ext cx="5687421" cy="9100413"/>
          </a:xfrm>
          <a:custGeom>
            <a:avLst/>
            <a:gdLst/>
            <a:ahLst/>
            <a:cxnLst/>
            <a:rect r="r" b="b" t="t" l="l"/>
            <a:pathLst>
              <a:path h="9100413" w="5687421">
                <a:moveTo>
                  <a:pt x="0" y="0"/>
                </a:moveTo>
                <a:lnTo>
                  <a:pt x="5687421" y="0"/>
                </a:lnTo>
                <a:lnTo>
                  <a:pt x="5687421" y="9100414"/>
                </a:lnTo>
                <a:lnTo>
                  <a:pt x="0" y="910041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80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9435596" y="-1513365"/>
            <a:ext cx="13313729" cy="13313729"/>
            <a:chOff x="0" y="0"/>
            <a:chExt cx="6350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1EEEE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06803" y="8077198"/>
            <a:ext cx="2763002" cy="752475"/>
            <a:chOff x="0" y="0"/>
            <a:chExt cx="3684002" cy="1003300"/>
          </a:xfrm>
        </p:grpSpPr>
        <p:sp>
          <p:nvSpPr>
            <p:cNvPr name="AutoShape 5" id="5"/>
            <p:cNvSpPr/>
            <p:nvPr/>
          </p:nvSpPr>
          <p:spPr>
            <a:xfrm>
              <a:off x="0" y="501650"/>
              <a:ext cx="3684002" cy="0"/>
            </a:xfrm>
            <a:prstGeom prst="line">
              <a:avLst/>
            </a:prstGeom>
            <a:ln cap="rnd" w="10033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6" id="6"/>
            <p:cNvSpPr txBox="true"/>
            <p:nvPr/>
          </p:nvSpPr>
          <p:spPr>
            <a:xfrm rot="0">
              <a:off x="573163" y="203835"/>
              <a:ext cx="2537675" cy="5670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509"/>
                </a:lnSpc>
              </a:pPr>
              <a:r>
                <a:rPr lang="en-US" sz="2699">
                  <a:solidFill>
                    <a:srgbClr val="000000"/>
                  </a:solidFill>
                  <a:latin typeface="Antonio Bold"/>
                </a:rPr>
                <a:t>FIT</a:t>
              </a:r>
              <a:r>
                <a:rPr lang="en-US" sz="2699">
                  <a:solidFill>
                    <a:srgbClr val="EFB810"/>
                  </a:solidFill>
                  <a:latin typeface="Antonio Bold"/>
                </a:rPr>
                <a:t>TR</a:t>
              </a:r>
              <a:r>
                <a:rPr lang="en-US" sz="2699">
                  <a:solidFill>
                    <a:srgbClr val="000000"/>
                  </a:solidFill>
                  <a:latin typeface="Antonio Bold"/>
                </a:rPr>
                <a:t>ACK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06803" y="3624238"/>
            <a:ext cx="5820145" cy="3657968"/>
            <a:chOff x="0" y="0"/>
            <a:chExt cx="7760194" cy="4877290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-9525"/>
              <a:ext cx="7760194" cy="36671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7200"/>
                </a:lnSpc>
              </a:pPr>
              <a:r>
                <a:rPr lang="en-US" sz="6000" spc="-120">
                  <a:solidFill>
                    <a:srgbClr val="000000"/>
                  </a:solidFill>
                  <a:latin typeface="Antonio Bold"/>
                </a:rPr>
                <a:t>Tab Home: Exercícios Específicos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4415010"/>
              <a:ext cx="7760194" cy="4622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940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4311104" y="999344"/>
            <a:ext cx="3757260" cy="8331315"/>
          </a:xfrm>
          <a:custGeom>
            <a:avLst/>
            <a:gdLst/>
            <a:ahLst/>
            <a:cxnLst/>
            <a:rect r="r" b="b" t="t" l="l"/>
            <a:pathLst>
              <a:path h="8331315" w="3757260">
                <a:moveTo>
                  <a:pt x="0" y="0"/>
                </a:moveTo>
                <a:lnTo>
                  <a:pt x="3757260" y="0"/>
                </a:lnTo>
                <a:lnTo>
                  <a:pt x="3757260" y="8331315"/>
                </a:lnTo>
                <a:lnTo>
                  <a:pt x="0" y="833131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3391403" y="781415"/>
            <a:ext cx="5596662" cy="8955191"/>
          </a:xfrm>
          <a:custGeom>
            <a:avLst/>
            <a:gdLst/>
            <a:ahLst/>
            <a:cxnLst/>
            <a:rect r="r" b="b" t="t" l="l"/>
            <a:pathLst>
              <a:path h="8955191" w="5596662">
                <a:moveTo>
                  <a:pt x="0" y="0"/>
                </a:moveTo>
                <a:lnTo>
                  <a:pt x="5596662" y="0"/>
                </a:lnTo>
                <a:lnTo>
                  <a:pt x="5596662" y="8955191"/>
                </a:lnTo>
                <a:lnTo>
                  <a:pt x="0" y="895519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80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9013072" y="736333"/>
            <a:ext cx="3798004" cy="8548486"/>
          </a:xfrm>
          <a:custGeom>
            <a:avLst/>
            <a:gdLst/>
            <a:ahLst/>
            <a:cxnLst/>
            <a:rect r="r" b="b" t="t" l="l"/>
            <a:pathLst>
              <a:path h="8548486" w="3798004">
                <a:moveTo>
                  <a:pt x="0" y="0"/>
                </a:moveTo>
                <a:lnTo>
                  <a:pt x="3798004" y="0"/>
                </a:lnTo>
                <a:lnTo>
                  <a:pt x="3798004" y="8548486"/>
                </a:lnTo>
                <a:lnTo>
                  <a:pt x="0" y="854848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8068364" y="708804"/>
            <a:ext cx="5687421" cy="9100413"/>
          </a:xfrm>
          <a:custGeom>
            <a:avLst/>
            <a:gdLst/>
            <a:ahLst/>
            <a:cxnLst/>
            <a:rect r="r" b="b" t="t" l="l"/>
            <a:pathLst>
              <a:path h="9100413" w="5687421">
                <a:moveTo>
                  <a:pt x="0" y="0"/>
                </a:moveTo>
                <a:lnTo>
                  <a:pt x="5687421" y="0"/>
                </a:lnTo>
                <a:lnTo>
                  <a:pt x="5687421" y="9100413"/>
                </a:lnTo>
                <a:lnTo>
                  <a:pt x="0" y="91004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80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3849251" y="880329"/>
            <a:ext cx="3796693" cy="8542559"/>
          </a:xfrm>
          <a:custGeom>
            <a:avLst/>
            <a:gdLst/>
            <a:ahLst/>
            <a:cxnLst/>
            <a:rect r="r" b="b" t="t" l="l"/>
            <a:pathLst>
              <a:path h="8542559" w="3796693">
                <a:moveTo>
                  <a:pt x="0" y="0"/>
                </a:moveTo>
                <a:lnTo>
                  <a:pt x="3796693" y="0"/>
                </a:lnTo>
                <a:lnTo>
                  <a:pt x="3796693" y="8542560"/>
                </a:lnTo>
                <a:lnTo>
                  <a:pt x="0" y="854256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2893246" y="711750"/>
            <a:ext cx="5707987" cy="9133320"/>
          </a:xfrm>
          <a:custGeom>
            <a:avLst/>
            <a:gdLst/>
            <a:ahLst/>
            <a:cxnLst/>
            <a:rect r="r" b="b" t="t" l="l"/>
            <a:pathLst>
              <a:path h="9133320" w="5707987">
                <a:moveTo>
                  <a:pt x="0" y="0"/>
                </a:moveTo>
                <a:lnTo>
                  <a:pt x="5707987" y="0"/>
                </a:lnTo>
                <a:lnTo>
                  <a:pt x="5707987" y="9133320"/>
                </a:lnTo>
                <a:lnTo>
                  <a:pt x="0" y="91333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80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4926485" y="-1513365"/>
            <a:ext cx="13313729" cy="13313729"/>
            <a:chOff x="0" y="0"/>
            <a:chExt cx="6350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1EEEE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028700" y="8505825"/>
            <a:ext cx="2763002" cy="752475"/>
            <a:chOff x="0" y="0"/>
            <a:chExt cx="3684002" cy="1003300"/>
          </a:xfrm>
        </p:grpSpPr>
        <p:sp>
          <p:nvSpPr>
            <p:cNvPr name="AutoShape 5" id="5"/>
            <p:cNvSpPr/>
            <p:nvPr/>
          </p:nvSpPr>
          <p:spPr>
            <a:xfrm>
              <a:off x="0" y="501650"/>
              <a:ext cx="3684002" cy="0"/>
            </a:xfrm>
            <a:prstGeom prst="line">
              <a:avLst/>
            </a:prstGeom>
            <a:ln cap="rnd" w="10033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6" id="6"/>
            <p:cNvSpPr txBox="true"/>
            <p:nvPr/>
          </p:nvSpPr>
          <p:spPr>
            <a:xfrm rot="0">
              <a:off x="573163" y="203835"/>
              <a:ext cx="2537675" cy="5670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509"/>
                </a:lnSpc>
              </a:pPr>
              <a:r>
                <a:rPr lang="en-US" sz="2699">
                  <a:solidFill>
                    <a:srgbClr val="000000"/>
                  </a:solidFill>
                  <a:latin typeface="Antonio Bold"/>
                </a:rPr>
                <a:t>FIT</a:t>
              </a:r>
              <a:r>
                <a:rPr lang="en-US" sz="2699">
                  <a:solidFill>
                    <a:srgbClr val="EFB810"/>
                  </a:solidFill>
                  <a:latin typeface="Antonio Bold"/>
                </a:rPr>
                <a:t>TR</a:t>
              </a:r>
              <a:r>
                <a:rPr lang="en-US" sz="2699">
                  <a:solidFill>
                    <a:srgbClr val="000000"/>
                  </a:solidFill>
                  <a:latin typeface="Antonio Bold"/>
                </a:rPr>
                <a:t>ACK</a:t>
              </a: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1453701" y="527541"/>
            <a:ext cx="4000108" cy="9012744"/>
          </a:xfrm>
          <a:custGeom>
            <a:avLst/>
            <a:gdLst/>
            <a:ahLst/>
            <a:cxnLst/>
            <a:rect r="r" b="b" t="t" l="l"/>
            <a:pathLst>
              <a:path h="9012744" w="4000108">
                <a:moveTo>
                  <a:pt x="0" y="0"/>
                </a:moveTo>
                <a:lnTo>
                  <a:pt x="4000108" y="0"/>
                </a:lnTo>
                <a:lnTo>
                  <a:pt x="4000108" y="9012744"/>
                </a:lnTo>
                <a:lnTo>
                  <a:pt x="0" y="901274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391482" y="243572"/>
            <a:ext cx="6124546" cy="9799855"/>
          </a:xfrm>
          <a:custGeom>
            <a:avLst/>
            <a:gdLst/>
            <a:ahLst/>
            <a:cxnLst/>
            <a:rect r="r" b="b" t="t" l="l"/>
            <a:pathLst>
              <a:path h="9799855" w="6124546">
                <a:moveTo>
                  <a:pt x="0" y="0"/>
                </a:moveTo>
                <a:lnTo>
                  <a:pt x="6124547" y="0"/>
                </a:lnTo>
                <a:lnTo>
                  <a:pt x="6124547" y="9799856"/>
                </a:lnTo>
                <a:lnTo>
                  <a:pt x="0" y="97998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80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028700" y="4281824"/>
            <a:ext cx="5820145" cy="1972043"/>
            <a:chOff x="0" y="0"/>
            <a:chExt cx="7760194" cy="2629390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9525"/>
              <a:ext cx="7760194" cy="14001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8399"/>
                </a:lnSpc>
              </a:pPr>
              <a:r>
                <a:rPr lang="en-US" sz="6999" spc="-139">
                  <a:solidFill>
                    <a:srgbClr val="000000"/>
                  </a:solidFill>
                  <a:latin typeface="Antonio Bold"/>
                </a:rPr>
                <a:t>Tab Timer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2167110"/>
              <a:ext cx="7760194" cy="4622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940"/>
                </a:lnSpc>
              </a:pP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7547704" y="-1513365"/>
            <a:ext cx="13313729" cy="13313729"/>
            <a:chOff x="0" y="0"/>
            <a:chExt cx="6350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1EEEE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028700" y="8505825"/>
            <a:ext cx="2763002" cy="752475"/>
            <a:chOff x="0" y="0"/>
            <a:chExt cx="3684002" cy="1003300"/>
          </a:xfrm>
        </p:grpSpPr>
        <p:sp>
          <p:nvSpPr>
            <p:cNvPr name="AutoShape 5" id="5"/>
            <p:cNvSpPr/>
            <p:nvPr/>
          </p:nvSpPr>
          <p:spPr>
            <a:xfrm>
              <a:off x="0" y="501650"/>
              <a:ext cx="3684002" cy="0"/>
            </a:xfrm>
            <a:prstGeom prst="line">
              <a:avLst/>
            </a:prstGeom>
            <a:ln cap="rnd" w="10033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6" id="6"/>
            <p:cNvSpPr txBox="true"/>
            <p:nvPr/>
          </p:nvSpPr>
          <p:spPr>
            <a:xfrm rot="0">
              <a:off x="573163" y="203835"/>
              <a:ext cx="2537675" cy="5670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509"/>
                </a:lnSpc>
              </a:pPr>
              <a:r>
                <a:rPr lang="en-US" sz="2699">
                  <a:solidFill>
                    <a:srgbClr val="000000"/>
                  </a:solidFill>
                  <a:latin typeface="Antonio Bold"/>
                </a:rPr>
                <a:t>FIT</a:t>
              </a:r>
              <a:r>
                <a:rPr lang="en-US" sz="2699">
                  <a:solidFill>
                    <a:srgbClr val="EFB810"/>
                  </a:solidFill>
                  <a:latin typeface="Antonio Bold"/>
                </a:rPr>
                <a:t>TR</a:t>
              </a:r>
              <a:r>
                <a:rPr lang="en-US" sz="2699">
                  <a:solidFill>
                    <a:srgbClr val="000000"/>
                  </a:solidFill>
                  <a:latin typeface="Antonio Bold"/>
                </a:rPr>
                <a:t>ACK</a:t>
              </a: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2604847" y="734941"/>
            <a:ext cx="4228458" cy="8817118"/>
          </a:xfrm>
          <a:custGeom>
            <a:avLst/>
            <a:gdLst/>
            <a:ahLst/>
            <a:cxnLst/>
            <a:rect r="r" b="b" t="t" l="l"/>
            <a:pathLst>
              <a:path h="8817118" w="4228458">
                <a:moveTo>
                  <a:pt x="0" y="0"/>
                </a:moveTo>
                <a:lnTo>
                  <a:pt x="4228458" y="0"/>
                </a:lnTo>
                <a:lnTo>
                  <a:pt x="4228458" y="8817118"/>
                </a:lnTo>
                <a:lnTo>
                  <a:pt x="0" y="88171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6053542"/>
            <a:ext cx="5820145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7614389" y="734941"/>
            <a:ext cx="4228458" cy="8817118"/>
          </a:xfrm>
          <a:custGeom>
            <a:avLst/>
            <a:gdLst/>
            <a:ahLst/>
            <a:cxnLst/>
            <a:rect r="r" b="b" t="t" l="l"/>
            <a:pathLst>
              <a:path h="8817118" w="4228458">
                <a:moveTo>
                  <a:pt x="0" y="0"/>
                </a:moveTo>
                <a:lnTo>
                  <a:pt x="4228458" y="0"/>
                </a:lnTo>
                <a:lnTo>
                  <a:pt x="4228458" y="8817118"/>
                </a:lnTo>
                <a:lnTo>
                  <a:pt x="0" y="881711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6707557" y="424916"/>
            <a:ext cx="6042122" cy="9667968"/>
          </a:xfrm>
          <a:custGeom>
            <a:avLst/>
            <a:gdLst/>
            <a:ahLst/>
            <a:cxnLst/>
            <a:rect r="r" b="b" t="t" l="l"/>
            <a:pathLst>
              <a:path h="9667968" w="6042122">
                <a:moveTo>
                  <a:pt x="0" y="0"/>
                </a:moveTo>
                <a:lnTo>
                  <a:pt x="6042122" y="0"/>
                </a:lnTo>
                <a:lnTo>
                  <a:pt x="6042122" y="9667968"/>
                </a:lnTo>
                <a:lnTo>
                  <a:pt x="0" y="966796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80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1698015" y="424916"/>
            <a:ext cx="6042122" cy="9667968"/>
          </a:xfrm>
          <a:custGeom>
            <a:avLst/>
            <a:gdLst/>
            <a:ahLst/>
            <a:cxnLst/>
            <a:rect r="r" b="b" t="t" l="l"/>
            <a:pathLst>
              <a:path h="9667968" w="6042122">
                <a:moveTo>
                  <a:pt x="0" y="0"/>
                </a:moveTo>
                <a:lnTo>
                  <a:pt x="6042122" y="0"/>
                </a:lnTo>
                <a:lnTo>
                  <a:pt x="6042122" y="9667968"/>
                </a:lnTo>
                <a:lnTo>
                  <a:pt x="0" y="966796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80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731608" y="3784319"/>
            <a:ext cx="3907809" cy="2625458"/>
            <a:chOff x="0" y="0"/>
            <a:chExt cx="5210412" cy="3500611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9525"/>
              <a:ext cx="5210412" cy="14001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8399"/>
                </a:lnSpc>
              </a:pPr>
              <a:r>
                <a:rPr lang="en-US" sz="6999" spc="-139">
                  <a:solidFill>
                    <a:srgbClr val="000000"/>
                  </a:solidFill>
                  <a:latin typeface="Antonio Bold"/>
                </a:rPr>
                <a:t>Tab Perfil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2148060"/>
              <a:ext cx="5210412" cy="13525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647695" indent="-323848" lvl="1">
                <a:lnSpc>
                  <a:spcPts val="4199"/>
                </a:lnSpc>
                <a:buFont typeface="Arial"/>
                <a:buChar char="•"/>
              </a:pPr>
              <a:r>
                <a:rPr lang="en-US" sz="2999">
                  <a:solidFill>
                    <a:srgbClr val="000000"/>
                  </a:solidFill>
                  <a:latin typeface="Open Sauce"/>
                </a:rPr>
                <a:t>Perfil salvo</a:t>
              </a:r>
            </a:p>
            <a:p>
              <a:pPr algn="l" marL="647695" indent="-323848" lvl="1">
                <a:lnSpc>
                  <a:spcPts val="4199"/>
                </a:lnSpc>
                <a:buFont typeface="Arial"/>
                <a:buChar char="•"/>
              </a:pPr>
              <a:r>
                <a:rPr lang="en-US" sz="2999">
                  <a:solidFill>
                    <a:srgbClr val="000000"/>
                  </a:solidFill>
                  <a:latin typeface="Open Sauce"/>
                </a:rPr>
                <a:t>Editar perfil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35508" y="-3119840"/>
            <a:ext cx="20122838" cy="13406840"/>
          </a:xfrm>
          <a:custGeom>
            <a:avLst/>
            <a:gdLst/>
            <a:ahLst/>
            <a:cxnLst/>
            <a:rect r="r" b="b" t="t" l="l"/>
            <a:pathLst>
              <a:path h="13406840" w="20122838">
                <a:moveTo>
                  <a:pt x="0" y="0"/>
                </a:moveTo>
                <a:lnTo>
                  <a:pt x="20122837" y="0"/>
                </a:lnTo>
                <a:lnTo>
                  <a:pt x="20122837" y="13406840"/>
                </a:lnTo>
                <a:lnTo>
                  <a:pt x="0" y="134068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763420" y="3689394"/>
            <a:ext cx="4761161" cy="1708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999"/>
              </a:lnSpc>
              <a:spcBef>
                <a:spcPct val="0"/>
              </a:spcBef>
            </a:pPr>
            <a:r>
              <a:rPr lang="en-US" sz="9999">
                <a:solidFill>
                  <a:srgbClr val="000000"/>
                </a:solidFill>
                <a:latin typeface="Antonio"/>
              </a:rPr>
              <a:t>OBRIGADO</a:t>
            </a:r>
            <a:r>
              <a:rPr lang="en-US" sz="9999">
                <a:solidFill>
                  <a:srgbClr val="EFB810"/>
                </a:solidFill>
                <a:latin typeface="Antonio"/>
              </a:rPr>
              <a:t>!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DAGGdVzN5SI</dc:identifier>
  <dcterms:modified xsi:type="dcterms:W3CDTF">2011-08-01T06:04:30Z</dcterms:modified>
  <cp:revision>1</cp:revision>
  <dc:title>FitTrack</dc:title>
</cp:coreProperties>
</file>